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8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0D116-8229-4EF5-AEB4-DCEBA6AE46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ECED3-C1E9-44D4-8566-671F62949F00}">
      <dgm:prSet/>
      <dgm:spPr/>
      <dgm:t>
        <a:bodyPr/>
        <a:lstStyle/>
        <a:p>
          <a:pPr algn="l" rtl="0"/>
          <a:r>
            <a:rPr lang="ru-RU" dirty="0" smtClean="0"/>
            <a:t>Любая система налогообложения регулируется:                                                  1. Налоговым кодексом;                              2. Законами федерального уровня;          3. Нормативными документами субъектов Российской Федерации;                                     4. Законодательными актами, утвержденными местным правительством. </a:t>
          </a:r>
          <a:endParaRPr lang="ru-RU" dirty="0"/>
        </a:p>
      </dgm:t>
    </dgm:pt>
    <dgm:pt modelId="{CDF2240E-C72C-49AA-BDB9-239B5E76C060}" type="parTrans" cxnId="{F901EF7F-BA65-4D59-B2AC-44A559466DD5}">
      <dgm:prSet/>
      <dgm:spPr/>
      <dgm:t>
        <a:bodyPr/>
        <a:lstStyle/>
        <a:p>
          <a:endParaRPr lang="ru-RU"/>
        </a:p>
      </dgm:t>
    </dgm:pt>
    <dgm:pt modelId="{A9716AB6-E13D-402D-AFC6-8129EFDA49D0}" type="sibTrans" cxnId="{F901EF7F-BA65-4D59-B2AC-44A559466DD5}">
      <dgm:prSet/>
      <dgm:spPr/>
      <dgm:t>
        <a:bodyPr/>
        <a:lstStyle/>
        <a:p>
          <a:endParaRPr lang="ru-RU"/>
        </a:p>
      </dgm:t>
    </dgm:pt>
    <dgm:pt modelId="{CEA9B063-E739-4B88-A129-0EFAF502EC27}">
      <dgm:prSet/>
      <dgm:spPr/>
      <dgm:t>
        <a:bodyPr/>
        <a:lstStyle/>
        <a:p>
          <a:pPr algn="l" rtl="0"/>
          <a:r>
            <a:rPr lang="ru-RU" dirty="0" smtClean="0"/>
            <a:t>Специальные режимы налогообложения в Налоговом кодексе:                                                      Гл. 26.1 Порядок применения ЕСХН;          Гл. 26.2 Порядок применения упрощенной системы налогообложения;                                    Гл. 26.3 Порядок применения ЕНВД;                        Гл. 26.5 Порядок применения ПСН. </a:t>
          </a:r>
          <a:endParaRPr lang="ru-RU" dirty="0"/>
        </a:p>
      </dgm:t>
    </dgm:pt>
    <dgm:pt modelId="{B733ABA3-4260-416B-B616-E200D204D39C}" type="parTrans" cxnId="{9E771FE6-AC28-42C5-B719-97DD5D76B9CB}">
      <dgm:prSet/>
      <dgm:spPr/>
      <dgm:t>
        <a:bodyPr/>
        <a:lstStyle/>
        <a:p>
          <a:endParaRPr lang="ru-RU"/>
        </a:p>
      </dgm:t>
    </dgm:pt>
    <dgm:pt modelId="{63A4B8A8-5311-4DEB-81F5-F9F360A9DAA9}" type="sibTrans" cxnId="{9E771FE6-AC28-42C5-B719-97DD5D76B9CB}">
      <dgm:prSet/>
      <dgm:spPr/>
      <dgm:t>
        <a:bodyPr/>
        <a:lstStyle/>
        <a:p>
          <a:endParaRPr lang="ru-RU"/>
        </a:p>
      </dgm:t>
    </dgm:pt>
    <dgm:pt modelId="{2EF3811F-F7D2-427D-9EDD-E4F8034D6A30}" type="pres">
      <dgm:prSet presAssocID="{0000D116-8229-4EF5-AEB4-DCEBA6AE46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0BFA38-2DA5-4BD4-BDCB-58E7E8925C8B}" type="pres">
      <dgm:prSet presAssocID="{DEAECED3-C1E9-44D4-8566-671F62949F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400C1-3AD4-43E6-AB4B-DAAD04B5A348}" type="pres">
      <dgm:prSet presAssocID="{A9716AB6-E13D-402D-AFC6-8129EFDA49D0}" presName="sibTrans" presStyleCnt="0"/>
      <dgm:spPr/>
    </dgm:pt>
    <dgm:pt modelId="{2C0F125A-1E19-4701-8550-9517B9562E82}" type="pres">
      <dgm:prSet presAssocID="{CEA9B063-E739-4B88-A129-0EFAF502EC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6C7B2-1EE7-465A-8580-9A7592BE54A7}" type="presOf" srcId="{CEA9B063-E739-4B88-A129-0EFAF502EC27}" destId="{2C0F125A-1E19-4701-8550-9517B9562E82}" srcOrd="0" destOrd="0" presId="urn:microsoft.com/office/officeart/2005/8/layout/hList6"/>
    <dgm:cxn modelId="{9E771FE6-AC28-42C5-B719-97DD5D76B9CB}" srcId="{0000D116-8229-4EF5-AEB4-DCEBA6AE4635}" destId="{CEA9B063-E739-4B88-A129-0EFAF502EC27}" srcOrd="1" destOrd="0" parTransId="{B733ABA3-4260-416B-B616-E200D204D39C}" sibTransId="{63A4B8A8-5311-4DEB-81F5-F9F360A9DAA9}"/>
    <dgm:cxn modelId="{B654BF78-B08F-43EC-A64C-CE6C82DEF194}" type="presOf" srcId="{0000D116-8229-4EF5-AEB4-DCEBA6AE4635}" destId="{2EF3811F-F7D2-427D-9EDD-E4F8034D6A30}" srcOrd="0" destOrd="0" presId="urn:microsoft.com/office/officeart/2005/8/layout/hList6"/>
    <dgm:cxn modelId="{F901EF7F-BA65-4D59-B2AC-44A559466DD5}" srcId="{0000D116-8229-4EF5-AEB4-DCEBA6AE4635}" destId="{DEAECED3-C1E9-44D4-8566-671F62949F00}" srcOrd="0" destOrd="0" parTransId="{CDF2240E-C72C-49AA-BDB9-239B5E76C060}" sibTransId="{A9716AB6-E13D-402D-AFC6-8129EFDA49D0}"/>
    <dgm:cxn modelId="{9776936D-2E6B-490D-A5B2-FCBA0A14A86E}" type="presOf" srcId="{DEAECED3-C1E9-44D4-8566-671F62949F00}" destId="{0A0BFA38-2DA5-4BD4-BDCB-58E7E8925C8B}" srcOrd="0" destOrd="0" presId="urn:microsoft.com/office/officeart/2005/8/layout/hList6"/>
    <dgm:cxn modelId="{AAAE2E64-83C3-42CE-A1E7-EEB59738BF29}" type="presParOf" srcId="{2EF3811F-F7D2-427D-9EDD-E4F8034D6A30}" destId="{0A0BFA38-2DA5-4BD4-BDCB-58E7E8925C8B}" srcOrd="0" destOrd="0" presId="urn:microsoft.com/office/officeart/2005/8/layout/hList6"/>
    <dgm:cxn modelId="{963A8751-D482-4718-973B-AE19384296E2}" type="presParOf" srcId="{2EF3811F-F7D2-427D-9EDD-E4F8034D6A30}" destId="{3AE400C1-3AD4-43E6-AB4B-DAAD04B5A348}" srcOrd="1" destOrd="0" presId="urn:microsoft.com/office/officeart/2005/8/layout/hList6"/>
    <dgm:cxn modelId="{8F52FDAA-65C1-41C6-8A09-B7CA85DF57B5}" type="presParOf" srcId="{2EF3811F-F7D2-427D-9EDD-E4F8034D6A30}" destId="{2C0F125A-1E19-4701-8550-9517B9562E8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BFA38-2DA5-4BD4-BDCB-58E7E8925C8B}">
      <dsp:nvSpPr>
        <dsp:cNvPr id="0" name=""/>
        <dsp:cNvSpPr/>
      </dsp:nvSpPr>
      <dsp:spPr>
        <a:xfrm rot="16200000">
          <a:off x="223524" y="-219055"/>
          <a:ext cx="3860711" cy="42988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32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Любая система налогообложения регулируется:                                                  1. Налоговым кодексом;                              2. Законами федерального уровня;          3. Нормативными документами субъектов Российской Федерации;                                     4. Законодательными актами, утвержденными местным правительством. </a:t>
          </a:r>
          <a:endParaRPr lang="ru-RU" sz="1800" kern="1200" dirty="0"/>
        </a:p>
      </dsp:txBody>
      <dsp:txXfrm rot="5400000">
        <a:off x="4469" y="772142"/>
        <a:ext cx="4298821" cy="2316427"/>
      </dsp:txXfrm>
    </dsp:sp>
    <dsp:sp modelId="{2C0F125A-1E19-4701-8550-9517B9562E82}">
      <dsp:nvSpPr>
        <dsp:cNvPr id="0" name=""/>
        <dsp:cNvSpPr/>
      </dsp:nvSpPr>
      <dsp:spPr>
        <a:xfrm rot="16200000">
          <a:off x="4844756" y="-219055"/>
          <a:ext cx="3860711" cy="42988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326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Специальные режимы налогообложения в Налоговом кодексе:                                                      Гл. 26.1 Порядок применения ЕСХН;          Гл. 26.2 Порядок применения упрощенной системы налогообложения;                                    Гл. 26.3 Порядок применения ЕНВД;                        Гл. 26.5 Порядок применения ПСН. </a:t>
          </a:r>
          <a:endParaRPr lang="ru-RU" sz="1800" kern="1200" dirty="0"/>
        </a:p>
      </dsp:txBody>
      <dsp:txXfrm rot="5400000">
        <a:off x="4625701" y="772142"/>
        <a:ext cx="4298821" cy="2316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4747D-F5DF-4CEF-8AEE-F635065C814C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3D09-AE99-42D6-A65E-16944D3EC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7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3D09-AE99-42D6-A65E-16944D3ECD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8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3D09-AE99-42D6-A65E-16944D3ECD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8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3D09-AE99-42D6-A65E-16944D3ECD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9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3D09-AE99-42D6-A65E-16944D3ECD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0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3D09-AE99-42D6-A65E-16944D3ECD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3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fond87.ru/" TargetMode="External"/><Relationship Id="rId4" Type="http://schemas.openxmlformats.org/officeDocument/2006/relationships/hyperlink" Target="mailto:mail@fond87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87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mfc87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fc87.ru/" TargetMode="External"/><Relationship Id="rId4" Type="http://schemas.openxmlformats.org/officeDocument/2006/relationships/hyperlink" Target="https://www.nalog.ru/rn87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87/taxation/taxes/env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19. Фото и видео материалы\2017-07-31_Рыбпромхоз, Алеут, АТК, Макатров - резиденты для альбома\ООО Рыбпромхоз\20170731_1413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32064" b="1"/>
          <a:stretch/>
        </p:blipFill>
        <p:spPr bwMode="auto">
          <a:xfrm>
            <a:off x="3128109" y="370114"/>
            <a:ext cx="5908387" cy="32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lnikova-tv\Desktop\Обучающий материал НО Фонд развития ЧАО\Презентация\chto-takoe-gidroponika-5-520x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9" y="3645024"/>
            <a:ext cx="5908387" cy="27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348880"/>
            <a:ext cx="5760640" cy="252028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НАЧАТЬ ПРЕДПРИНИМАТЕЛЬСКУЮ ДЕЯТЕЛЬНОСТЬ НА ТЕРРИТОРИИ ЧУКОТСКОГО АВТОНОМНОГО ОКРУГА. ВОПРОСЫ РЕГИСТРАЦИИ, ВЫБОРА СИСТЕМЫ НАЛОГООБЛОЖЕНИЯ, ПОСТРОЕНИЯ БИЗНЕС-ПЛАНА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" y="453008"/>
            <a:ext cx="29045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НО «Фонд развития Чукотского АО»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08127"/>
              </p:ext>
            </p:extLst>
          </p:nvPr>
        </p:nvGraphicFramePr>
        <p:xfrm>
          <a:off x="179512" y="1052738"/>
          <a:ext cx="8712968" cy="5544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5587"/>
                <a:gridCol w="1987381"/>
              </a:tblGrid>
              <a:tr h="552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Услуга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6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Информационно-консультационная </a:t>
                      </a:r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3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Изготовление </a:t>
                      </a:r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подготовка документации для реализации инвестиционного проекта (заявки, бизнес-плана, технико-экономического обоснования, писем и прочих документов)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Проведение </a:t>
                      </a:r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анализа, оценки и составление экспертного заключения по инвестиционным проектам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Представление </a:t>
                      </a:r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интересов клиента в органах государственной власти, органах местного самоуправления и иных организациях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Предоставление </a:t>
                      </a:r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гарантий и поручительств за субъектов малого и среднего предпринимательства перед финансовыми организациями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 от суммы поручительства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Содействие </a:t>
                      </a:r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получении поддержки, поиск инвестора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99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Организация </a:t>
                      </a:r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рекламно-маркетинговых и обучающих мероприятий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</a:t>
                      </a:r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84" marR="8584" marT="85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3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 ресурсы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25610"/>
              </p:ext>
            </p:extLst>
          </p:nvPr>
        </p:nvGraphicFramePr>
        <p:xfrm>
          <a:off x="107504" y="1052736"/>
          <a:ext cx="8928992" cy="571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249430"/>
                <a:gridCol w="1992238"/>
                <a:gridCol w="2383068"/>
              </a:tblGrid>
              <a:tr h="816963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https://www.nalog.ru/rn87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Федеральная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налоговая служба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Регистрация,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выбор налогообложения, формы и нормативные акты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6963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https://invest-chukotka.ru/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Инвестиционный портал Чукотского автономного округа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государственной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524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http://www.fond87.ru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«Фонд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экономики и прямых инвестиций Чукотского АО»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бизнес-плана, ТЭО, документов для получения мер поддержки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122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http://corpmsp.ru/malomu_i_srednemu_biznesu/pravovaya-podderzhka/cases/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 МСП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 правовых решений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субъектов МСП. Кейсы. (обучающий материал)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524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http://corpmsp.ru/programmy-obucheniya-korporatsii-msp/programmy-obucheniya-subektov-msp/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Корпорация МСП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обучения субъектов МСП («Азбука предпринимателя», «Школа предпринимательства»)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5524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https://www.business-class.pro/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Бесплатная программа развития бизнеса от </a:t>
                      </a:r>
                      <a:r>
                        <a:rPr lang="ru-RU" sz="1400" b="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ПАО Сбербанк для микро- и малых предпринимателей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56048"/>
            <a:ext cx="1944216" cy="6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9" y="2780928"/>
            <a:ext cx="1692221" cy="83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4" y="1988840"/>
            <a:ext cx="2202410" cy="5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3850053"/>
            <a:ext cx="1944216" cy="71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9" y="4869160"/>
            <a:ext cx="194468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2" y="5884609"/>
            <a:ext cx="206649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:\19. Фото и видео материалы\2017-07-31_Рыбпромхоз, Алеут, АТК, Макатров - резиденты для альбома\ООО Рыбпромхоз\20170731_1413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t="32064" b="1"/>
          <a:stretch/>
        </p:blipFill>
        <p:spPr bwMode="auto">
          <a:xfrm>
            <a:off x="3128109" y="370114"/>
            <a:ext cx="5908387" cy="32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lnikova-tv\Desktop\Обучающий материал НО Фонд развития ЧАО\Презентация\chto-takoe-gidroponika-5-520x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9" y="3645024"/>
            <a:ext cx="5908387" cy="278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204864"/>
            <a:ext cx="6264696" cy="34563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 «Фонд развития экономики и прямых инвестиций Чукотского автономного округа»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689000, Чукотский АО, г. Анадырь, ул.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 (42722) 6-93-32,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mail@fond87.ru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www.fond87.ru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актуальны на 10.01.2018 г.</a:t>
            </a:r>
          </a:p>
        </p:txBody>
      </p:sp>
      <p:pic>
        <p:nvPicPr>
          <p:cNvPr id="1028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" y="453008"/>
            <a:ext cx="29045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орядок регистрации в качестве индивидуального предпринимателя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502" y="980728"/>
            <a:ext cx="5651626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ИНСТРУКЦИЯ: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пакета документов: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заявление о государственной регистрации физического лица в качестве индивидуального предпринимателя (форма № Р21001);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копия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паспорта;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квитанция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уплате госпошлины в размере 800 руб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налогового органа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физического лица в качестве индивидуального предпринимателя осуществляется в специально уполномоченном на регистрацию предпринимателей налоговом органе по месту его жительства, то есть по месту регистрации, указанному в паспорте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Подача документов любым способом: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непосредственно в инспекцию - лично или через представителя по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доверенности*.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центр - лично или через представителя по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 с объявленной ценностью и описью вложения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виде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Получение документов о государственной регистрации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листа записи ЕГРИП через 3 рабочих дня.</a:t>
            </a: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*Подпись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заявлении, а также копия паспорта должны быть засвидетельствованы в нотариальном порядке, за исключением случая, когда заявитель представляет документы лично и одновременно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предъявляет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980728"/>
            <a:ext cx="2952328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на ресурсах: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://www.nalog.ru/rn87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федеральная налоговая служба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://mfc87.ru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многофункциональный центр по Чукотскому АО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государственной регистрации устанавливает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08.08.2001 №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129-ФЗ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регистрации юридических лиц и индивидуальных предпринимателей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бланки: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Р21001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lnikova-tv\Desktop\Обучающий материал НО Фонд развития ЧАО\Презентация\df0f3619f0044d7483081e5f4f28a5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62" y="2020120"/>
            <a:ext cx="2220924" cy="72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nikova-tv\Desktop\Обучающий материал НО Фонд развития ЧАО\Презентация\Мои документ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0" y="3428481"/>
            <a:ext cx="1492848" cy="10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орядок регистрации ООО (общество с ограниченной ответственностью)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97"/>
            <a:ext cx="1376603" cy="6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483" y="925899"/>
            <a:ext cx="6875763" cy="587727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ИНСТРУКЦИЯ:</a:t>
            </a:r>
          </a:p>
          <a:p>
            <a:pPr algn="just"/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пакета документов:</a:t>
            </a:r>
          </a:p>
          <a:p>
            <a:pPr algn="just"/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заявление о государственной регистрации юридического лица при создании (форма № Р11001);</a:t>
            </a: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создании, оформленное решением единственного учредителя или протоколом общего собрания учредителей;</a:t>
            </a: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учредительные документы (Устав организации)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(в двух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подлинных экземплярах в случае представления лично или по почте и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 направлении в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виде);</a:t>
            </a:r>
            <a:endParaRPr lang="ru-RU" sz="12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квитанция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уплате государственной пошлины в размере 4000 руб.;</a:t>
            </a: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подтверждающий статус учредителя, если им выступает иностранное юридическое лицо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налогового органа</a:t>
            </a: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адресом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юридического лица считается тот адрес, по которому находится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исполнительный орган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(генеральный директор и т.д.), т.е. адрес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офиса учредителя,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руководителя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фирмы, адрес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арендованного помещения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Подача документов любым способом:</a:t>
            </a: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инспекцию - лично или через представителя по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доверенности*.</a:t>
            </a:r>
            <a:endParaRPr lang="ru-RU" sz="12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центр - лично или через представителя по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доверенности.</a:t>
            </a: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почте с объявленной ценностью и описью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вложения;</a:t>
            </a:r>
          </a:p>
          <a:p>
            <a:pPr algn="just"/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интернет-сервиса «Подача электронных документов на государственную регистрацию юридических лиц и индивидуальных предпринимателей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5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Получение документов о государственной регистрации через 3 рабочих дня</a:t>
            </a:r>
          </a:p>
          <a:p>
            <a:pPr algn="just"/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лист записи ЕГРЮЛ;</a:t>
            </a:r>
          </a:p>
          <a:p>
            <a:pPr algn="just"/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один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 устава с отметкой регистрирующего органа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*Подпись заявителя на заявлении должна быть засвидетельствована в нотариальном порядке, за исключением случаев, когда заявитель представляет документы лично и одновременно представляет документ, удостоверяющий его личность, а также когда документы направляются в форме электронных документов, подписанных усиленной квалифицированной электронной подписью заявителя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1131" y="925899"/>
            <a:ext cx="1945365" cy="58772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на ресурсах: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://www.nalog.ru/rn87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федеральная налоговая служба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://mfc87.ru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многофункциональный центр по Чукотскому АО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государственной регистрации устанавливает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08.08.2001 №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129-ФЗ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регистрации юридических лиц и индивидуальных предпринимателей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бланки: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Р11001</a:t>
            </a:r>
          </a:p>
        </p:txBody>
      </p:sp>
    </p:spTree>
    <p:extLst>
      <p:ext uri="{BB962C8B-B14F-4D97-AF65-F5344CB8AC3E}">
        <p14:creationId xmlns:p14="http://schemas.microsoft.com/office/powerpoint/2010/main" val="31059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системы налогообложения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97"/>
            <a:ext cx="1376603" cy="6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59868889"/>
              </p:ext>
            </p:extLst>
          </p:nvPr>
        </p:nvGraphicFramePr>
        <p:xfrm>
          <a:off x="107504" y="2088569"/>
          <a:ext cx="8928992" cy="38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95805" y="6237312"/>
            <a:ext cx="7920880" cy="50405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ОСН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опираться на нормы, применяемые в отношении каждого уплачиваемого вида налога.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1898" y="980728"/>
            <a:ext cx="7920880" cy="10801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налогов, которые могут уплачиваться компаниями и индивидуальными предпринимателями, содержатся в ст. 13, 14, 15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Кодекса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24723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налогообложения – ОСН, УСН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502" y="980728"/>
            <a:ext cx="4499498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СИСТЕМА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 (ОСН)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ряда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налогов: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прибыль (20%)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организаций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физлиц (НДФЛ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(13%) – для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добавленную стоимость (НДС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(18%, 10%, 0%) – для ИП и организаций;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(2,2%)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организаций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физических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(0,1-2%) – для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Перечисляются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местные виды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 по размеру выручки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работников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заниматься любым видом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автоматически с момента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налоговом органе;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возмещения НДС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176 НК РФ)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уплаченного контрагентам в составе цены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учета с достаточно сложными расчетами;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ранение документации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2155" y="980728"/>
            <a:ext cx="4499498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 (УСН)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налогообложения: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оходы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ст.346.14 НК РФ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ставка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уменьшенные 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расходов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 ст. 346.14 НК РФ)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15%.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сборы и налоги должны уплачиваться по общим правилам.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применение налогоплательщиками;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объекта налогообложения;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учет ведется в упрощенном порядке;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«налоговых каникул».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граничения для организаций (не более 100 сотрудников, доход не более 60 млн. рублей в год, отсутствие филиалов и представительств и пр.)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всех расходов при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уменьшения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базы («доходы минус расходы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пониженных ставок для УСН и «налоговых каникул» на территории Чукотского автономного округа регулируется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18 мая 2015 года № 47-ОЗ «О некоторых вопросах налогового регулирования в Чукотском автономном округе»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налогообложения – ПСН, ЕСХН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502" y="980728"/>
            <a:ext cx="4499498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 (ПСН)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системы налогообложения заключается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замене определенных видов налогов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приобретение патента, действующего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ограниченного периода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346.45 НК РФ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ПСН вводится в действие законами субъектов Российской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режим могут только лица,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база определяется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денежное выражение потенциально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 к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ИП годового дохода по виду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деятельности.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учет и уплата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фиксированных сумм по налогу;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подачи в налоговые органы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декларации.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сумма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патента выплачивается до начала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предпринимательской деятельности не связана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размером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прибыли.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ставок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ПСН 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Чукотского автономного округа регулируется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от 18 мая 2015 года № 47-ОЗ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некоторых вопросах налогового регулирования в Чукотском автономном округе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2155" y="980728"/>
            <a:ext cx="4499498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(ЕСХН)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пециальный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режим, который разработан и введен специально для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сельскохозяйственной продукции, если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от деятельности в сельскохозяйственной отрасли свыше 70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- сельскохозяйственные товаропроизводители: организации и индивидуальные предприниматели, производящие сельскохозяйственную продукцию, а также оказывающие услуги сельскохозяйственным товаропроизводителям в области растениеводства и животноводства.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налогообложения по ЕСХН являются доходы уменьшенные на величину произведенных расходов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 ст. 346.4 НК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6%.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применение налогоплательщиками;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совмещение с ЕНВД по другим видам деятельности.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работать с компаниями на ОСНО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еречень расходов, применяемых при ЕСХН (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 ст.346.5 НК РФ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более ограничен, чем при ОСН.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налогообложения - ЕНВД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502" y="980728"/>
            <a:ext cx="4499498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ВМЕНЕННЫЙ ДОХОД (ЕНВД)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исчислении и уплате данного налога налогоплательщики руководствуются не реальным размером своего дохода, а размером вмененного им дохода, который установлен НК Российской Федерации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346.27,ст. 346.29 НК РФ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(ставка 7,5-15 %)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 применяется в отношении видов предпринимательской деятельности, предусмотренных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2 ст. 346.26 НК РФ)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быть конкретизированы местным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ростая квартальная отчетность (декларации);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фактических доходов и расходов по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 деятельности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 не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ведется.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стабильна и рассчитывается заранее.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видов деятельности,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позволяющих работать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ЕНВД, с особенностями в каждом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городе федерального значения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маленьком доходе, замедлении роста дохода сумма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остается неизменной.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980728"/>
            <a:ext cx="4529653" cy="576064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предпринимателей, использующих ЕНВД во всех муниципальных образованиях Чукотского автономного округа приняты решения о снижении ставки налога:</a:t>
            </a:r>
          </a:p>
          <a:p>
            <a:pPr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Анадырь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Совета депутатов городского округа Анадырь от 11.11.2015 №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98;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Певек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Совета депутатов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Чаунского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23.11.2015 № 18-РС;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Эгвекинот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Решение Совета депутатов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Иультинского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24.12.2015 г. №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186;</a:t>
            </a:r>
          </a:p>
          <a:p>
            <a:pPr algn="just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Провиденский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Решение Совета депутатов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Провиденского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 30.10.2015 №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238;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Анадырский МР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Решение Совета депутатов Анадырского муниципального района от 15.10.2015 г. № 172;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Билибинский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Решение Совета депутатов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Билибинского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 24.11.2016 № 5;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Чукотский МР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Решение Совета депутатов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Провиденского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от 30.10.2015 №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238.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Актуальную версию документов можно скачать на сайте: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://www.nalog.ru/rn87/taxation/taxes/envd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бизнес-плана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502" y="980728"/>
            <a:ext cx="4643514" cy="316835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своих клиентов – основа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любого бизнеса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правило, идеи для нового бизнеса появляются из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источников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предыдущий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работы;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обучение;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хобби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личные интересы;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неудовлетворенных потребностей.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построении концепции своего бизнеса ответьте 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вопросы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или услугу Вы планируете продавать?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Кому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намереваетесь продавать свой продукт или услугу?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собираетесь продавать продукты и услуги?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Какую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клиентов Вы будете удовлетворять? </a:t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980727"/>
            <a:ext cx="4139458" cy="566514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построения бизнес-плана, произведения расчетов и определения доходности выбранного вида деятельности необходимо продумать и собрать следующие данные: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атраты, которые необходимо произвести для старта бизнеса (приобретение зданий, помещений, оборудования, аренда помещения, земельного участка, закупка материалов, сырья и прочее);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редполагаемый объем выпуска продукции или количество оказываемых услуг в год, учитывая сезонность и прочие факторы, определить стоимость товара или услуг и прочее;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пределить затраты на производство товаров или услуг (сырье, материалы и прочее), общие расходы (аренда, оплата коммунальных услуг и прочее);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ребуемое количество персонала и предполагаемую заработную плату.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проработки собранных данных можно приступать к расчету бизнес-плана.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обратиться за помощью в НО «Фонд развития экономики и прямых инвестиций Чукотского АО».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3" y="4272323"/>
            <a:ext cx="4195918" cy="237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314" y="260648"/>
            <a:ext cx="755468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открытия магазина ИП (без работников)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N:\27. Логотипы, бланки, визитки\Фонд развития Чукотки\логотип\Логотип ФРЧ_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183359"/>
            <a:ext cx="1473561" cy="7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7904" y="5445224"/>
            <a:ext cx="5291586" cy="129614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отчисления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ОПС + ОМС = (МРОТ*26%*12 мес.+(выручка-300 тыс.)*1%) + МРОТ * 5,1% * 12 мес. = </a:t>
            </a:r>
          </a:p>
          <a:p>
            <a:pPr algn="just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(9 489*26%*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12+900 000-300 000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)+9 489*5,1%*12 = 41 413 </a:t>
            </a: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окупаемости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Первоначальные затраты/Прибыль = 800 000/286 587 = 2,79 = 2  года и 10 месяцев.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alnikova-tv\Desktop\Раздаточный материал для сёл\7. Презентация\как открыть продуктовый магаз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" y="1102364"/>
            <a:ext cx="3384376" cy="2116182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580728" y="1169638"/>
            <a:ext cx="2520280" cy="648072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ПРОДУКТОВЫЙ МАГАЗИН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33983"/>
              </p:ext>
            </p:extLst>
          </p:nvPr>
        </p:nvGraphicFramePr>
        <p:xfrm>
          <a:off x="72446" y="3573016"/>
          <a:ext cx="3536843" cy="2728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055"/>
                <a:gridCol w="1429788"/>
              </a:tblGrid>
              <a:tr h="53388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затраты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(холодильники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витрины, кассовый аппарат и пр.)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помещения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800 000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48872"/>
              </p:ext>
            </p:extLst>
          </p:nvPr>
        </p:nvGraphicFramePr>
        <p:xfrm>
          <a:off x="3707904" y="914000"/>
          <a:ext cx="5291587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  <a:gridCol w="2232248"/>
                <a:gridCol w="1187131"/>
              </a:tblGrid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 (в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год)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900 000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(плюс) доход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помещения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 (10 тыс. в мес.)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(минус) затраты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 (5 тыс. в мес.)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товара с доставкой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350 000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УСН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6%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42 000 (выручка*6%)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(минус) налоговая нагрузка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отчисления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41 413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286 587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доход-затраты-налоговая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нагрузка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4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</TotalTime>
  <Words>2129</Words>
  <Application>Microsoft Office PowerPoint</Application>
  <PresentationFormat>Экран (4:3)</PresentationFormat>
  <Paragraphs>241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salnikova-tv</dc:creator>
  <cp:lastModifiedBy>salnikova</cp:lastModifiedBy>
  <cp:revision>57</cp:revision>
  <dcterms:created xsi:type="dcterms:W3CDTF">2018-01-10T05:22:51Z</dcterms:created>
  <dcterms:modified xsi:type="dcterms:W3CDTF">2018-01-16T21:56:16Z</dcterms:modified>
</cp:coreProperties>
</file>